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1"/>
  </p:notesMasterIdLst>
  <p:sldIdLst>
    <p:sldId id="260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3" r:id="rId16"/>
    <p:sldId id="312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259" r:id="rId30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13"/>
    <p:restoredTop sz="94410"/>
  </p:normalViewPr>
  <p:slideViewPr>
    <p:cSldViewPr snapToGrid="0" snapToObjects="1" showGuides="1">
      <p:cViewPr varScale="1">
        <p:scale>
          <a:sx n="74" d="100"/>
          <a:sy n="74" d="100"/>
        </p:scale>
        <p:origin x="-63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62" d="100"/>
          <a:sy n="62" d="100"/>
        </p:scale>
        <p:origin x="2776" y="19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C0C1D-82FB-0148-8963-CA5CA6285E15}" type="datetimeFigureOut">
              <a:rPr lang="es-ES_tradnl" smtClean="0"/>
              <a:t>12/09/2018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E2037C-3BB1-EE48-89F3-32FC57178CCE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17395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223646" y="1122363"/>
            <a:ext cx="8694551" cy="2387600"/>
          </a:xfrm>
        </p:spPr>
        <p:txBody>
          <a:bodyPr anchor="b"/>
          <a:lstStyle>
            <a:lvl1pPr algn="ctr">
              <a:defRPr sz="6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3999" y="3525461"/>
            <a:ext cx="10394197" cy="1655762"/>
          </a:xfrm>
        </p:spPr>
        <p:txBody>
          <a:bodyPr/>
          <a:lstStyle>
            <a:lvl1pPr marL="0" indent="0" algn="ctr">
              <a:buNone/>
              <a:defRPr sz="24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A635C-916D-4046-A71C-676ADB0714D0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19194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742481"/>
            <a:ext cx="10515600" cy="134716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15242-1130-E048-AAA4-994B7FCC1101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6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742481"/>
            <a:ext cx="10515600" cy="134716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1938-6BA2-3B4C-983B-C676A810C8EF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9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742481"/>
            <a:ext cx="10515600" cy="134716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30397-4759-8E45-9448-DAE4C7724C67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0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742481"/>
            <a:ext cx="10515600" cy="134716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1C7D-C560-8140-8181-91190B9378E9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742481"/>
            <a:ext cx="10515600" cy="134716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EFFF-82FB-5F49-A804-C28E42EA8576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742481"/>
            <a:ext cx="10515600" cy="134716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EFFF-82FB-5F49-A804-C28E42EA8576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742481"/>
            <a:ext cx="10515600" cy="134716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005E8-6941-AB44-B3F5-4FD3003DD2FD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11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669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BDFF9-BCE6-9F49-9AFC-EEF126B04A14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9775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1000" y="188913"/>
            <a:ext cx="10267197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0E0D0-7090-6F4C-AE99-66D002B0E5E8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08288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15"/>
            <a:ext cx="12192000" cy="68640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4949" y="1696422"/>
            <a:ext cx="11453248" cy="3836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A4E52-8113-974D-A64A-A7F4AA8989C7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32389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653C0-3247-BA42-A5B6-1B70082F2282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16570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61C64-9A2D-324B-BA9F-8A55E9BD45D1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738343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3747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3622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14667-AD01-BD45-878B-3FB8E6E5FA16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400195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3874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3749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4E185-1CE5-1A41-89B0-B9830B514806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23709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7B017F-2E62-A14B-B69A-6262C16CA9CE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42725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CDB02-FF6E-0347-905C-026E96FF4C9A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6824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64949" y="1696422"/>
            <a:ext cx="11453248" cy="383647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A2951-4F80-4C4D-A0F4-A2EB4892799F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7" y="0"/>
            <a:ext cx="12176502" cy="685537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62034" y="1709738"/>
            <a:ext cx="7085416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4931A-6181-094D-9014-884E5312EC68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17074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98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262034" y="1709738"/>
            <a:ext cx="7085416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04F6C-595A-1543-9D1F-FEDC765A7EAF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5A9B2-84F3-7F44-ABD6-C96430783F8A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81173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 b="1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65447-B8DB-B447-991B-0908E304AED3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8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_tradnl" dirty="0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dirty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0484A-C756-D847-A937-1D375C6A60A6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1709738"/>
            <a:ext cx="10509250" cy="2852737"/>
          </a:xfrm>
        </p:spPr>
        <p:txBody>
          <a:bodyPr anchor="b"/>
          <a:lstStyle>
            <a:lvl1pPr>
              <a:defRPr sz="6000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742481"/>
            <a:ext cx="10515600" cy="134716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9C3D1-1FCB-FD4C-8FA7-BE9FD3E41D94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64095"/>
          </a:xfrm>
          <a:prstGeom prst="rect">
            <a:avLst/>
          </a:prstGeom>
        </p:spPr>
      </p:pic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596324" y="179149"/>
            <a:ext cx="103218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64949" y="1696422"/>
            <a:ext cx="114532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dirty="0"/>
              <a:t>Haga clic para modificar el estilo de texto del patrón</a:t>
            </a:r>
          </a:p>
          <a:p>
            <a:pPr lvl="1"/>
            <a:r>
              <a:rPr lang="es-ES_tradnl" dirty="0"/>
              <a:t>Segundo nivel</a:t>
            </a:r>
          </a:p>
          <a:p>
            <a:pPr lvl="2"/>
            <a:r>
              <a:rPr lang="es-ES_tradnl" dirty="0"/>
              <a:t>Tercer nivel</a:t>
            </a:r>
          </a:p>
          <a:p>
            <a:pPr lvl="3"/>
            <a:r>
              <a:rPr lang="es-ES_tradnl" dirty="0"/>
              <a:t>Cuarto nivel</a:t>
            </a:r>
          </a:p>
          <a:p>
            <a:pPr lvl="4"/>
            <a:r>
              <a:rPr lang="es-ES_tradnl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7381B-126B-7C43-B9FC-AD2E4888F622}" type="datetime1">
              <a:rPr lang="es-CO" smtClean="0"/>
              <a:t>12/09/2018</a:t>
            </a:fld>
            <a:endParaRPr lang="es-ES_tradn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134173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17499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A3D67-1C99-CA4B-A8FF-3F7FA87D5315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223112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8" r:id="rId3"/>
    <p:sldLayoutId id="2147483651" r:id="rId4"/>
    <p:sldLayoutId id="2147483661" r:id="rId5"/>
    <p:sldLayoutId id="2147483662" r:id="rId6"/>
    <p:sldLayoutId id="2147483663" r:id="rId7"/>
    <p:sldLayoutId id="2147483669" r:id="rId8"/>
    <p:sldLayoutId id="2147483664" r:id="rId9"/>
    <p:sldLayoutId id="2147483665" r:id="rId10"/>
    <p:sldLayoutId id="2147483666" r:id="rId11"/>
    <p:sldLayoutId id="2147483670" r:id="rId12"/>
    <p:sldLayoutId id="2147483671" r:id="rId13"/>
    <p:sldLayoutId id="2147483672" r:id="rId14"/>
    <p:sldLayoutId id="2147483673" r:id="rId15"/>
    <p:sldLayoutId id="2147483667" r:id="rId16"/>
    <p:sldLayoutId id="2147483660" r:id="rId17"/>
    <p:sldLayoutId id="2147483652" r:id="rId18"/>
    <p:sldLayoutId id="2147483653" r:id="rId19"/>
    <p:sldLayoutId id="2147483654" r:id="rId20"/>
    <p:sldLayoutId id="2147483655" r:id="rId21"/>
    <p:sldLayoutId id="2147483656" r:id="rId22"/>
    <p:sldLayoutId id="2147483657" r:id="rId23"/>
    <p:sldLayoutId id="2147483658" r:id="rId24"/>
    <p:sldLayoutId id="2147483659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Inteligencia de negocios</a:t>
            </a:r>
            <a:endParaRPr lang="es-ES_tradn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824954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10</a:t>
            </a:fld>
            <a:endParaRPr lang="es-ES_tradnl"/>
          </a:p>
        </p:txBody>
      </p:sp>
      <p:sp>
        <p:nvSpPr>
          <p:cNvPr id="3" name="2 CuadroTexto"/>
          <p:cNvSpPr txBox="1"/>
          <p:nvPr/>
        </p:nvSpPr>
        <p:spPr>
          <a:xfrm>
            <a:off x="1648496" y="296214"/>
            <a:ext cx="10157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/>
              <a:t>¿Con cuál metodología de </a:t>
            </a:r>
            <a:r>
              <a:rPr lang="es-MX" sz="4000" dirty="0" smtClean="0"/>
              <a:t>BI </a:t>
            </a:r>
            <a:r>
              <a:rPr lang="es-MX" sz="4000" dirty="0"/>
              <a:t>debemos trabajar?</a:t>
            </a:r>
          </a:p>
        </p:txBody>
      </p:sp>
      <p:pic>
        <p:nvPicPr>
          <p:cNvPr id="8194" name="Picture 2" descr="businessinteligence1_principa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08" y="1100790"/>
            <a:ext cx="11122572" cy="5287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0575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11</a:t>
            </a:fld>
            <a:endParaRPr lang="es-ES_tradnl"/>
          </a:p>
        </p:txBody>
      </p:sp>
      <p:sp>
        <p:nvSpPr>
          <p:cNvPr id="3" name="2 CuadroTexto"/>
          <p:cNvSpPr txBox="1"/>
          <p:nvPr/>
        </p:nvSpPr>
        <p:spPr>
          <a:xfrm>
            <a:off x="1648496" y="296214"/>
            <a:ext cx="10157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/>
              <a:t>¿Con cuál metodología de </a:t>
            </a:r>
            <a:r>
              <a:rPr lang="es-MX" sz="4000" dirty="0" smtClean="0"/>
              <a:t>BI </a:t>
            </a:r>
            <a:r>
              <a:rPr lang="es-MX" sz="4000" dirty="0"/>
              <a:t>debemos trabajar?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930688" y="1206068"/>
            <a:ext cx="1098750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b="1" dirty="0"/>
              <a:t>Data-</a:t>
            </a:r>
            <a:r>
              <a:rPr lang="es-MX" b="1" dirty="0" err="1"/>
              <a:t>Driven</a:t>
            </a:r>
            <a:r>
              <a:rPr lang="es-MX" b="1" dirty="0"/>
              <a:t> </a:t>
            </a:r>
            <a:r>
              <a:rPr lang="es-MX" b="1" dirty="0" err="1"/>
              <a:t>Approach</a:t>
            </a:r>
            <a:r>
              <a:rPr lang="es-MX" b="1" dirty="0"/>
              <a:t>: </a:t>
            </a:r>
            <a:r>
              <a:rPr lang="es-MX" dirty="0"/>
              <a:t>está centrado en los datos, en la estructura de los mismos, en sus usuarios y en la forma en que los emplean. </a:t>
            </a:r>
            <a:endParaRPr lang="es-MX" dirty="0" smtClean="0"/>
          </a:p>
          <a:p>
            <a:r>
              <a:rPr lang="es-MX" dirty="0" smtClean="0"/>
              <a:t>Se </a:t>
            </a:r>
            <a:r>
              <a:rPr lang="es-MX" dirty="0"/>
              <a:t>fija en los datos que son consultados con mayor frecuencia, en la relación existente entre ellos, en las consultas que están asociadas a ellos. La premisa de este enfoque es "los datos nunca mienten", en tanto de los usuarios no lo podemos asegurar</a:t>
            </a:r>
            <a:r>
              <a:rPr lang="es-MX" dirty="0" smtClean="0"/>
              <a:t>.</a:t>
            </a:r>
            <a:br>
              <a:rPr lang="es-MX" dirty="0" smtClean="0"/>
            </a:br>
            <a:r>
              <a:rPr lang="es-MX" b="1" dirty="0" err="1" smtClean="0"/>
              <a:t>Value-Chain</a:t>
            </a:r>
            <a:r>
              <a:rPr lang="es-MX" b="1" dirty="0" smtClean="0"/>
              <a:t> </a:t>
            </a:r>
            <a:r>
              <a:rPr lang="es-MX" b="1" dirty="0"/>
              <a:t>Data </a:t>
            </a:r>
            <a:r>
              <a:rPr lang="es-MX" b="1" dirty="0" err="1"/>
              <a:t>Approach</a:t>
            </a:r>
            <a:r>
              <a:rPr lang="es-MX" b="1" dirty="0"/>
              <a:t>:</a:t>
            </a:r>
            <a:r>
              <a:rPr lang="es-MX" dirty="0"/>
              <a:t> se basa en la cadena de valor del BI, focalizándose en los datos que generaran mayor valor para el negocio.</a:t>
            </a:r>
          </a:p>
          <a:p>
            <a:pPr algn="just"/>
            <a:r>
              <a:rPr lang="es-MX" b="1" dirty="0" err="1"/>
              <a:t>Process-Driven</a:t>
            </a:r>
            <a:r>
              <a:rPr lang="es-MX" b="1" dirty="0"/>
              <a:t> </a:t>
            </a:r>
            <a:r>
              <a:rPr lang="es-MX" b="1" dirty="0" err="1"/>
              <a:t>Approach</a:t>
            </a:r>
            <a:r>
              <a:rPr lang="es-MX" b="1" dirty="0"/>
              <a:t>:</a:t>
            </a:r>
            <a:r>
              <a:rPr lang="es-MX" dirty="0"/>
              <a:t> enfoque orientado al análisis de los procesos de negocio, la información que generan y la información que consumen. Se estructura la información en función del usuario de proceso.</a:t>
            </a:r>
          </a:p>
          <a:p>
            <a:pPr algn="just"/>
            <a:r>
              <a:rPr lang="es-MX" b="1" dirty="0" err="1"/>
              <a:t>Event-Driven</a:t>
            </a:r>
            <a:r>
              <a:rPr lang="es-MX" b="1" dirty="0"/>
              <a:t> </a:t>
            </a:r>
            <a:r>
              <a:rPr lang="es-MX" b="1" dirty="0" err="1"/>
              <a:t>Approach</a:t>
            </a:r>
            <a:r>
              <a:rPr lang="es-MX" b="1" dirty="0"/>
              <a:t>:</a:t>
            </a:r>
            <a:r>
              <a:rPr lang="es-MX" dirty="0"/>
              <a:t> divide los procesos de negocio bajo tres perspectivas: los datos, la función y la organización. Cada una de estas se conecta con las otras mediante eventos. Su gran ventaja es el análisis funcional de la organización.</a:t>
            </a:r>
          </a:p>
          <a:p>
            <a:pPr algn="just"/>
            <a:r>
              <a:rPr lang="es-MX" b="1" dirty="0" err="1"/>
              <a:t>Object-Process</a:t>
            </a:r>
            <a:r>
              <a:rPr lang="es-MX" b="1" dirty="0"/>
              <a:t> </a:t>
            </a:r>
            <a:r>
              <a:rPr lang="es-MX" b="1" dirty="0" err="1"/>
              <a:t>Driven</a:t>
            </a:r>
            <a:r>
              <a:rPr lang="es-MX" b="1" dirty="0"/>
              <a:t> </a:t>
            </a:r>
            <a:r>
              <a:rPr lang="es-MX" b="1" dirty="0" err="1"/>
              <a:t>Approach</a:t>
            </a:r>
            <a:r>
              <a:rPr lang="es-MX" b="1" dirty="0"/>
              <a:t>:</a:t>
            </a:r>
            <a:r>
              <a:rPr lang="es-MX" dirty="0"/>
              <a:t> es una variante ubicada entre el </a:t>
            </a:r>
            <a:r>
              <a:rPr lang="es-MX" dirty="0" err="1"/>
              <a:t>Event-Driven</a:t>
            </a:r>
            <a:r>
              <a:rPr lang="es-MX" dirty="0"/>
              <a:t> y el </a:t>
            </a:r>
            <a:r>
              <a:rPr lang="es-MX" dirty="0" err="1"/>
              <a:t>Process</a:t>
            </a:r>
            <a:r>
              <a:rPr lang="es-MX" dirty="0"/>
              <a:t> </a:t>
            </a:r>
            <a:r>
              <a:rPr lang="es-MX" dirty="0" err="1"/>
              <a:t>Driven</a:t>
            </a:r>
            <a:r>
              <a:rPr lang="es-MX" dirty="0"/>
              <a:t>. Los objetos y los procesos tienen la misma importancia desde el punto de vista de la toma de decisiones y, en consecuencia, deben ser tratados de la misma manera.</a:t>
            </a:r>
          </a:p>
          <a:p>
            <a:pPr algn="just"/>
            <a:r>
              <a:rPr lang="es-MX" b="1" dirty="0" err="1"/>
              <a:t>Joint</a:t>
            </a:r>
            <a:r>
              <a:rPr lang="es-MX" b="1" dirty="0"/>
              <a:t> </a:t>
            </a:r>
            <a:r>
              <a:rPr lang="es-MX" b="1" dirty="0" err="1"/>
              <a:t>Approach</a:t>
            </a:r>
            <a:r>
              <a:rPr lang="es-MX" b="1" dirty="0"/>
              <a:t>:</a:t>
            </a:r>
            <a:r>
              <a:rPr lang="es-MX" dirty="0"/>
              <a:t> el centro de este enfoque está en el reconocimiento de las arquitecturas funcionales cruzadas de las empresas: los procesos no son exclusividad de un solo departamento, sino que hay vasos comunicantes. La organización es una matriz de procesos con diferentes necesidades de información. </a:t>
            </a:r>
          </a:p>
          <a:p>
            <a:pPr algn="just"/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585856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12</a:t>
            </a:fld>
            <a:endParaRPr lang="es-ES_tradnl"/>
          </a:p>
        </p:txBody>
      </p:sp>
      <p:sp>
        <p:nvSpPr>
          <p:cNvPr id="3" name="2 Rectángulo"/>
          <p:cNvSpPr/>
          <p:nvPr/>
        </p:nvSpPr>
        <p:spPr>
          <a:xfrm>
            <a:off x="1648496" y="1408166"/>
            <a:ext cx="9040969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dirty="0" smtClean="0"/>
              <a:t>En </a:t>
            </a:r>
            <a:r>
              <a:rPr lang="es-MX" dirty="0"/>
              <a:t>lugar de elegir una metodología a priori, lo mejor es evaluar cuál es la que más se ajusta a cada proyecto de BI y para cada organización.</a:t>
            </a:r>
          </a:p>
          <a:p>
            <a:endParaRPr lang="es-MX" dirty="0" smtClean="0"/>
          </a:p>
          <a:p>
            <a:r>
              <a:rPr lang="es-MX" dirty="0" smtClean="0"/>
              <a:t>1</a:t>
            </a:r>
            <a:r>
              <a:rPr lang="es-MX" dirty="0"/>
              <a:t>) Debe orientarse al cambio y no a conseguir un producto final.</a:t>
            </a:r>
          </a:p>
          <a:p>
            <a:endParaRPr lang="es-MX" dirty="0" smtClean="0"/>
          </a:p>
          <a:p>
            <a:r>
              <a:rPr lang="es-MX" dirty="0" smtClean="0"/>
              <a:t>2</a:t>
            </a:r>
            <a:r>
              <a:rPr lang="es-MX" dirty="0"/>
              <a:t>) El proyecto debe ser gestionado en forma global y transversal a toda la empresa.</a:t>
            </a:r>
          </a:p>
          <a:p>
            <a:endParaRPr lang="es-MX" dirty="0" smtClean="0"/>
          </a:p>
          <a:p>
            <a:r>
              <a:rPr lang="es-MX" dirty="0" smtClean="0"/>
              <a:t>3</a:t>
            </a:r>
            <a:r>
              <a:rPr lang="es-MX" dirty="0"/>
              <a:t>) Debe tener la posibilidad de manejar múltiples </a:t>
            </a:r>
            <a:r>
              <a:rPr lang="es-MX" dirty="0" err="1"/>
              <a:t>subproyectos</a:t>
            </a:r>
            <a:r>
              <a:rPr lang="es-MX" dirty="0"/>
              <a:t> simultáneamente.</a:t>
            </a:r>
          </a:p>
          <a:p>
            <a:endParaRPr lang="es-MX" dirty="0" smtClean="0"/>
          </a:p>
          <a:p>
            <a:r>
              <a:rPr lang="es-MX" dirty="0" smtClean="0"/>
              <a:t>4</a:t>
            </a:r>
            <a:r>
              <a:rPr lang="es-MX" dirty="0"/>
              <a:t>) Debe considerar todas las tareas y procesos de la empresa, sean o no críticos.</a:t>
            </a:r>
          </a:p>
          <a:p>
            <a:endParaRPr lang="es-MX" dirty="0" smtClean="0"/>
          </a:p>
          <a:p>
            <a:r>
              <a:rPr lang="es-MX" dirty="0" smtClean="0"/>
              <a:t>5</a:t>
            </a:r>
            <a:r>
              <a:rPr lang="es-MX" dirty="0"/>
              <a:t>) Se debe basar en la gestión de los caminos críticos del </a:t>
            </a:r>
            <a:r>
              <a:rPr lang="es-MX" dirty="0" err="1"/>
              <a:t>workflow</a:t>
            </a:r>
            <a:r>
              <a:rPr lang="es-MX" dirty="0"/>
              <a:t> empresarial.</a:t>
            </a:r>
          </a:p>
          <a:p>
            <a:endParaRPr lang="es-MX" dirty="0" smtClean="0"/>
          </a:p>
          <a:p>
            <a:r>
              <a:rPr lang="es-MX" dirty="0" smtClean="0"/>
              <a:t>6</a:t>
            </a:r>
            <a:r>
              <a:rPr lang="es-MX" dirty="0"/>
              <a:t>) Debe orientarse a las personas y a las relaciones entre ellas.</a:t>
            </a:r>
          </a:p>
          <a:p>
            <a:endParaRPr lang="es-MX" dirty="0" smtClean="0"/>
          </a:p>
          <a:p>
            <a:r>
              <a:rPr lang="es-MX" dirty="0" smtClean="0"/>
              <a:t>7</a:t>
            </a:r>
            <a:r>
              <a:rPr lang="es-MX" dirty="0"/>
              <a:t>) Debe alinearse con las necesidades de negocio de la organización.</a:t>
            </a:r>
          </a:p>
        </p:txBody>
      </p:sp>
      <p:sp>
        <p:nvSpPr>
          <p:cNvPr id="4" name="3 CuadroTexto"/>
          <p:cNvSpPr txBox="1"/>
          <p:nvPr/>
        </p:nvSpPr>
        <p:spPr>
          <a:xfrm>
            <a:off x="1648496" y="296214"/>
            <a:ext cx="10157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/>
              <a:t>¿Con cuál metodología de </a:t>
            </a:r>
            <a:r>
              <a:rPr lang="es-MX" sz="4000" dirty="0" smtClean="0"/>
              <a:t>BI </a:t>
            </a:r>
            <a:r>
              <a:rPr lang="es-MX" sz="4000" dirty="0"/>
              <a:t>debemos trabajar?</a:t>
            </a:r>
          </a:p>
        </p:txBody>
      </p:sp>
    </p:spTree>
    <p:extLst>
      <p:ext uri="{BB962C8B-B14F-4D97-AF65-F5344CB8AC3E}">
        <p14:creationId xmlns:p14="http://schemas.microsoft.com/office/powerpoint/2010/main" val="1224753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13</a:t>
            </a:fld>
            <a:endParaRPr lang="es-ES_tradnl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225" y="1924050"/>
            <a:ext cx="782955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648496" y="296214"/>
            <a:ext cx="101579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/>
              <a:t>¿Con cuál metodología de </a:t>
            </a:r>
            <a:r>
              <a:rPr lang="es-MX" sz="4000" dirty="0" smtClean="0"/>
              <a:t>BI </a:t>
            </a:r>
            <a:r>
              <a:rPr lang="es-MX" sz="4000" dirty="0"/>
              <a:t>debemos trabajar?</a:t>
            </a:r>
          </a:p>
        </p:txBody>
      </p:sp>
    </p:spTree>
    <p:extLst>
      <p:ext uri="{BB962C8B-B14F-4D97-AF65-F5344CB8AC3E}">
        <p14:creationId xmlns:p14="http://schemas.microsoft.com/office/powerpoint/2010/main" val="2228364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Análisis de requerimientos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14</a:t>
            </a:fld>
            <a:endParaRPr lang="es-ES_tradnl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324" y="1384344"/>
            <a:ext cx="9647002" cy="5106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302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Análisis de requerimientos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15</a:t>
            </a:fld>
            <a:endParaRPr lang="es-ES_tradnl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96" y="1504711"/>
            <a:ext cx="10272103" cy="4969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618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Análisis de requerimientos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16</a:t>
            </a:fld>
            <a:endParaRPr lang="es-ES_tradnl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32" y="1027359"/>
            <a:ext cx="1096327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47219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Modelamiento dimensional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b="1" dirty="0" smtClean="0"/>
              <a:t>Modelado dimensional</a:t>
            </a:r>
            <a:r>
              <a:rPr lang="es-MX" dirty="0" smtClean="0"/>
              <a:t> (DM en inglés) nombra a un conjunto de técnicas y conceptos utilizados en el diseño de almacenes de datos. Se considera que es diferente del </a:t>
            </a:r>
            <a:r>
              <a:rPr lang="es-MX" b="1" dirty="0" smtClean="0"/>
              <a:t>Modelo</a:t>
            </a:r>
            <a:r>
              <a:rPr lang="es-MX" dirty="0" smtClean="0"/>
              <a:t> entidad-relación.</a:t>
            </a:r>
          </a:p>
          <a:p>
            <a:r>
              <a:rPr lang="es-MX" dirty="0" smtClean="0"/>
              <a:t>El </a:t>
            </a:r>
            <a:r>
              <a:rPr lang="es-MX" dirty="0"/>
              <a:t>mismo enfoque de modelado, a nivel lógico, se puede utilizar para cualquier forma física, tal como archivos de base de datos multidimensional o planas. </a:t>
            </a:r>
            <a:endParaRPr lang="es-MX" dirty="0" smtClean="0"/>
          </a:p>
          <a:p>
            <a:r>
              <a:rPr lang="es-MX" dirty="0" smtClean="0"/>
              <a:t>Es </a:t>
            </a:r>
            <a:r>
              <a:rPr lang="es-MX" dirty="0"/>
              <a:t>una técnica de diseño de bases de datos destinadas a apoyar a las consultas de los usuarios finales en un almacén de datos. </a:t>
            </a:r>
            <a:endParaRPr lang="es-MX" dirty="0" smtClean="0"/>
          </a:p>
          <a:p>
            <a:r>
              <a:rPr lang="es-MX" dirty="0" smtClean="0"/>
              <a:t>Se </a:t>
            </a:r>
            <a:r>
              <a:rPr lang="es-MX" dirty="0"/>
              <a:t>orienta en torno a la comprensibilidad y rendimiento</a:t>
            </a:r>
            <a:r>
              <a:rPr lang="es-MX" dirty="0" smtClean="0"/>
              <a:t>.</a:t>
            </a:r>
            <a:endParaRPr lang="es-MX" dirty="0"/>
          </a:p>
          <a:p>
            <a:r>
              <a:rPr lang="es-MX" dirty="0"/>
              <a:t>El modelado dimensional siempre utiliza los conceptos de hechos (medidas) y dimensiones (contexto). </a:t>
            </a:r>
            <a:endParaRPr lang="es-MX" dirty="0" smtClean="0"/>
          </a:p>
          <a:p>
            <a:r>
              <a:rPr lang="es-MX" dirty="0" smtClean="0"/>
              <a:t>Los </a:t>
            </a:r>
            <a:r>
              <a:rPr lang="es-MX" dirty="0"/>
              <a:t>hechos son normalmente (pero no siempre) los valores numéricos que se pueden agregar, y las dimensiones son grupos de jerarquías y descriptores que definen los hechos. 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/>
            </a:r>
            <a:br>
              <a:rPr lang="es-MX" dirty="0" smtClean="0"/>
            </a:br>
            <a:r>
              <a:rPr lang="es-MX" dirty="0" smtClean="0"/>
              <a:t>Por </a:t>
            </a:r>
            <a:r>
              <a:rPr lang="es-MX" dirty="0"/>
              <a:t>ejemplo, la cantidad de ventas es un hecho; marca de tiempo, producto, </a:t>
            </a:r>
            <a:r>
              <a:rPr lang="es-MX" dirty="0" err="1"/>
              <a:t>NoRegistro</a:t>
            </a:r>
            <a:r>
              <a:rPr lang="es-MX" dirty="0"/>
              <a:t>, </a:t>
            </a:r>
            <a:r>
              <a:rPr lang="es-MX" dirty="0" err="1"/>
              <a:t>NoTienda</a:t>
            </a:r>
            <a:r>
              <a:rPr lang="es-MX" dirty="0"/>
              <a:t>, etc., son elementos de dimensiones. Los modelos dimensionales son construidos por el área de proceso de negocio, por ejemplo, las ventas en tiendas, inventarios, reclamaciones, </a:t>
            </a:r>
          </a:p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05944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18</a:t>
            </a:fld>
            <a:endParaRPr lang="es-ES_tradnl"/>
          </a:p>
        </p:txBody>
      </p:sp>
      <p:pic>
        <p:nvPicPr>
          <p:cNvPr id="13314" name="Picture 2" descr="Resultado de imagen para Modelamiento dimensio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70" y="1232783"/>
            <a:ext cx="6195394" cy="475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1 Título"/>
          <p:cNvSpPr txBox="1">
            <a:spLocks/>
          </p:cNvSpPr>
          <p:nvPr/>
        </p:nvSpPr>
        <p:spPr>
          <a:xfrm>
            <a:off x="1748724" y="331549"/>
            <a:ext cx="1032187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s-CO" smtClean="0"/>
              <a:t>Modelamiento dimensional</a:t>
            </a:r>
            <a:endParaRPr lang="es-CO" dirty="0"/>
          </a:p>
        </p:txBody>
      </p:sp>
      <p:sp>
        <p:nvSpPr>
          <p:cNvPr id="7" name="6 Rectángulo"/>
          <p:cNvSpPr/>
          <p:nvPr/>
        </p:nvSpPr>
        <p:spPr>
          <a:xfrm>
            <a:off x="7941972" y="1650733"/>
            <a:ext cx="412862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 smtClean="0"/>
              <a:t>Técnica </a:t>
            </a:r>
            <a:r>
              <a:rPr lang="es-MX" sz="2000" dirty="0"/>
              <a:t>para diseñar el modelo lógico de una bodega de datos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 smtClean="0"/>
              <a:t>Permite </a:t>
            </a:r>
            <a:r>
              <a:rPr lang="es-MX" sz="2000" dirty="0"/>
              <a:t>alto rendimiento en el momento de acceder a los datos debido a su optimización a consultas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 smtClean="0"/>
              <a:t>Dimensional </a:t>
            </a:r>
            <a:r>
              <a:rPr lang="es-MX" sz="2000" dirty="0"/>
              <a:t>(orientado al negocio)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 smtClean="0"/>
              <a:t>Usa </a:t>
            </a:r>
            <a:r>
              <a:rPr lang="es-MX" sz="2000" dirty="0"/>
              <a:t>algunos conceptos del modelo entidad/relación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 smtClean="0"/>
              <a:t>Diferente </a:t>
            </a:r>
            <a:r>
              <a:rPr lang="es-MX" sz="2000" dirty="0"/>
              <a:t>del modelo entidad/relación 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26572838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Modelamiento dimensional</a:t>
            </a:r>
            <a:endParaRPr lang="es-CO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19</a:t>
            </a:fld>
            <a:endParaRPr lang="es-ES_tradnl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747" y="1337659"/>
            <a:ext cx="7715250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5681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519707" y="1661375"/>
            <a:ext cx="87447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 smtClean="0"/>
              <a:t> </a:t>
            </a:r>
            <a:r>
              <a:rPr lang="es-MX" sz="2800" dirty="0"/>
              <a:t>Definición de BI (Inteligencia de Negocios) y los principales conceptos </a:t>
            </a:r>
            <a:r>
              <a:rPr lang="es-MX" sz="2800" dirty="0" smtClean="0"/>
              <a:t>relacionados.</a:t>
            </a:r>
            <a:endParaRPr lang="es-MX" sz="28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 smtClean="0"/>
              <a:t> </a:t>
            </a:r>
            <a:r>
              <a:rPr lang="es-MX" sz="2800" dirty="0"/>
              <a:t>Entender el valor de BI para la toma de decisiones.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 smtClean="0"/>
              <a:t>Arquitectura </a:t>
            </a:r>
            <a:r>
              <a:rPr lang="es-MX" sz="2800" dirty="0"/>
              <a:t>tradicional de una solución de BI.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 smtClean="0"/>
              <a:t>Proceso </a:t>
            </a:r>
            <a:r>
              <a:rPr lang="es-MX" sz="2800" dirty="0"/>
              <a:t>para ejecutar BI en las organizaciones.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 smtClean="0"/>
              <a:t>Cómo </a:t>
            </a:r>
            <a:r>
              <a:rPr lang="es-MX" sz="2800" dirty="0"/>
              <a:t>se realiza el análisis de requerimientos para BI</a:t>
            </a:r>
            <a:r>
              <a:rPr lang="es-MX" sz="2800" dirty="0" smtClean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 smtClean="0"/>
              <a:t> </a:t>
            </a:r>
            <a:r>
              <a:rPr lang="es-MX" sz="2800" dirty="0"/>
              <a:t>Cómo realizar el modelamiento dimensional. </a:t>
            </a:r>
            <a:endParaRPr lang="es-MX" sz="28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MX" sz="2800" dirty="0" smtClean="0"/>
              <a:t> </a:t>
            </a:r>
            <a:r>
              <a:rPr lang="es-MX" sz="2800" dirty="0"/>
              <a:t>Cómo se visualiza y explora la información de BI. </a:t>
            </a:r>
            <a:endParaRPr lang="es-CO" sz="2800" dirty="0"/>
          </a:p>
        </p:txBody>
      </p:sp>
      <p:sp>
        <p:nvSpPr>
          <p:cNvPr id="3" name="2 CuadroTexto"/>
          <p:cNvSpPr txBox="1"/>
          <p:nvPr/>
        </p:nvSpPr>
        <p:spPr>
          <a:xfrm>
            <a:off x="1648496" y="296214"/>
            <a:ext cx="31438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6000" dirty="0" smtClean="0"/>
              <a:t>Objetivos</a:t>
            </a:r>
            <a:endParaRPr lang="es-CO" sz="6000" dirty="0"/>
          </a:p>
        </p:txBody>
      </p:sp>
    </p:spTree>
    <p:extLst>
      <p:ext uri="{BB962C8B-B14F-4D97-AF65-F5344CB8AC3E}">
        <p14:creationId xmlns:p14="http://schemas.microsoft.com/office/powerpoint/2010/main" val="10878784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Modelamiento dimensional</a:t>
            </a:r>
            <a:endParaRPr lang="es-CO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20</a:t>
            </a:fld>
            <a:endParaRPr lang="es-ES_tradnl"/>
          </a:p>
        </p:txBody>
      </p:sp>
      <p:sp>
        <p:nvSpPr>
          <p:cNvPr id="4" name="3 Rectángulo"/>
          <p:cNvSpPr/>
          <p:nvPr/>
        </p:nvSpPr>
        <p:spPr>
          <a:xfrm>
            <a:off x="1790163" y="1504712"/>
            <a:ext cx="7353837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 smtClean="0"/>
              <a:t>Hechos: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MX" sz="3200" dirty="0" smtClean="0"/>
              <a:t>   </a:t>
            </a:r>
            <a:r>
              <a:rPr lang="es-MX" sz="3200" dirty="0"/>
              <a:t>Algo que ocurre en el tiempo (operación o actividad)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3200" dirty="0" smtClean="0"/>
              <a:t>Medidas</a:t>
            </a:r>
            <a:r>
              <a:rPr lang="es-MX" sz="3200" dirty="0"/>
              <a:t>:  </a:t>
            </a:r>
            <a:endParaRPr lang="es-MX" sz="3200" dirty="0" smtClean="0"/>
          </a:p>
          <a:p>
            <a:pPr lvl="1"/>
            <a:r>
              <a:rPr lang="es-MX" sz="3200" dirty="0" smtClean="0"/>
              <a:t>• </a:t>
            </a:r>
            <a:r>
              <a:rPr lang="es-MX" sz="3200" dirty="0"/>
              <a:t>Valores numéricos que describen el hecho que se está analizando </a:t>
            </a:r>
            <a:endParaRPr lang="es-MX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3200" dirty="0" smtClean="0"/>
              <a:t>Dimensiones</a:t>
            </a:r>
            <a:r>
              <a:rPr lang="es-MX" sz="3200" dirty="0"/>
              <a:t>:  </a:t>
            </a:r>
            <a:endParaRPr lang="es-MX" sz="3200" dirty="0" smtClean="0"/>
          </a:p>
          <a:p>
            <a:pPr lvl="1"/>
            <a:r>
              <a:rPr lang="es-MX" sz="3200" dirty="0" smtClean="0"/>
              <a:t>• </a:t>
            </a:r>
            <a:r>
              <a:rPr lang="es-MX" sz="3200" dirty="0"/>
              <a:t>Son categorías que describen el contexto en el cual se analizan las medidas</a:t>
            </a:r>
            <a:endParaRPr lang="es-CO" sz="3200" dirty="0"/>
          </a:p>
        </p:txBody>
      </p:sp>
    </p:spTree>
    <p:extLst>
      <p:ext uri="{BB962C8B-B14F-4D97-AF65-F5344CB8AC3E}">
        <p14:creationId xmlns:p14="http://schemas.microsoft.com/office/powerpoint/2010/main" val="3508479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Modelamiento dimensional</a:t>
            </a:r>
            <a:endParaRPr lang="es-CO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21</a:t>
            </a:fld>
            <a:endParaRPr lang="es-ES_tradnl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405" y="1312036"/>
            <a:ext cx="88868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3558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Modelamiento dimensional</a:t>
            </a:r>
            <a:endParaRPr lang="es-CO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22</a:t>
            </a:fld>
            <a:endParaRPr lang="es-ES_tradnl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675" y="1504712"/>
            <a:ext cx="7486650" cy="467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34407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</a:t>
            </a:r>
            <a:r>
              <a:rPr lang="es-MX" dirty="0" smtClean="0"/>
              <a:t>ubos</a:t>
            </a:r>
            <a:endParaRPr lang="es-CO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23</a:t>
            </a:fld>
            <a:endParaRPr lang="es-ES_tradnl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63" y="1313644"/>
            <a:ext cx="5641603" cy="418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8718997" y="6246254"/>
            <a:ext cx="1468192" cy="475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674" y="1313644"/>
            <a:ext cx="5979554" cy="1473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019" y="3634418"/>
            <a:ext cx="6204981" cy="186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8739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Esquema estrella</a:t>
            </a:r>
            <a:endParaRPr lang="es-CO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24</a:t>
            </a:fld>
            <a:endParaRPr lang="es-ES_tradnl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700" y="1735764"/>
            <a:ext cx="556260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4779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Esquema copo de nieve</a:t>
            </a:r>
            <a:endParaRPr lang="es-CO" dirty="0"/>
          </a:p>
        </p:txBody>
      </p:sp>
      <p:sp>
        <p:nvSpPr>
          <p:cNvPr id="3" name="2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25</a:t>
            </a:fld>
            <a:endParaRPr lang="es-ES_tradnl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0814" y="1495051"/>
            <a:ext cx="7411523" cy="5024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13583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664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Elipse"/>
          <p:cNvSpPr/>
          <p:nvPr/>
        </p:nvSpPr>
        <p:spPr>
          <a:xfrm>
            <a:off x="1146221" y="3275360"/>
            <a:ext cx="9646276" cy="268755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3</a:t>
            </a:fld>
            <a:endParaRPr lang="es-ES_tradnl"/>
          </a:p>
        </p:txBody>
      </p:sp>
      <p:sp>
        <p:nvSpPr>
          <p:cNvPr id="3" name="2 CuadroTexto"/>
          <p:cNvSpPr txBox="1"/>
          <p:nvPr/>
        </p:nvSpPr>
        <p:spPr>
          <a:xfrm>
            <a:off x="1648496" y="1459479"/>
            <a:ext cx="98652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2800" dirty="0" smtClean="0"/>
              <a:t>Conjunto </a:t>
            </a:r>
            <a:r>
              <a:rPr lang="es-MX" sz="2800" dirty="0"/>
              <a:t>de conceptos, herramientas y procesos, a través de los cuales se reúnen, gestionan y analizan datos, </a:t>
            </a:r>
            <a:r>
              <a:rPr lang="es-MX" sz="2800" dirty="0" smtClean="0"/>
              <a:t> para </a:t>
            </a:r>
            <a:r>
              <a:rPr lang="es-MX" sz="2800" dirty="0"/>
              <a:t>incrementar la efectividad en la toma de decisiones tanto estratégicas como tácticas</a:t>
            </a:r>
            <a:endParaRPr lang="es-CO" sz="2800" dirty="0"/>
          </a:p>
        </p:txBody>
      </p:sp>
      <p:sp>
        <p:nvSpPr>
          <p:cNvPr id="4" name="3 CuadroTexto"/>
          <p:cNvSpPr txBox="1"/>
          <p:nvPr/>
        </p:nvSpPr>
        <p:spPr>
          <a:xfrm>
            <a:off x="1648496" y="296214"/>
            <a:ext cx="1034629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6000" dirty="0" smtClean="0"/>
              <a:t>Que es inteligencia de negocios?</a:t>
            </a:r>
            <a:endParaRPr lang="es-CO" sz="60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498" y="3867352"/>
            <a:ext cx="7886700" cy="120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3902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4</a:t>
            </a:fld>
            <a:endParaRPr lang="es-ES_tradnl"/>
          </a:p>
        </p:txBody>
      </p:sp>
      <p:sp>
        <p:nvSpPr>
          <p:cNvPr id="3" name="2 CuadroTexto"/>
          <p:cNvSpPr txBox="1"/>
          <p:nvPr/>
        </p:nvSpPr>
        <p:spPr>
          <a:xfrm>
            <a:off x="399246" y="1773780"/>
            <a:ext cx="49326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000" dirty="0" smtClean="0"/>
              <a:t>Fuentes </a:t>
            </a:r>
            <a:r>
              <a:rPr lang="es-MX" sz="2000" dirty="0"/>
              <a:t>de </a:t>
            </a:r>
            <a:r>
              <a:rPr lang="es-MX" sz="2000" dirty="0" smtClean="0"/>
              <a:t>información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000" dirty="0" smtClean="0"/>
              <a:t>Herramienta </a:t>
            </a:r>
            <a:r>
              <a:rPr lang="es-MX" sz="2000" dirty="0"/>
              <a:t>ETL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000" dirty="0" err="1" smtClean="0"/>
              <a:t>Datamarts</a:t>
            </a:r>
            <a:r>
              <a:rPr lang="es-MX" sz="2000" dirty="0" smtClean="0"/>
              <a:t> </a:t>
            </a:r>
            <a:r>
              <a:rPr lang="es-MX" sz="2000" dirty="0" err="1"/>
              <a:t>ó</a:t>
            </a:r>
            <a:r>
              <a:rPr lang="es-MX" sz="2000" dirty="0"/>
              <a:t> </a:t>
            </a:r>
            <a:r>
              <a:rPr lang="es-MX" sz="2000" dirty="0" err="1"/>
              <a:t>DataWarehouse</a:t>
            </a:r>
            <a:r>
              <a:rPr lang="es-MX" sz="2000" dirty="0"/>
              <a:t>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000" dirty="0" smtClean="0"/>
              <a:t>Tecnologías </a:t>
            </a:r>
            <a:r>
              <a:rPr lang="es-MX" sz="2000" dirty="0"/>
              <a:t>OLAP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000" dirty="0" smtClean="0"/>
              <a:t>Herramientas para </a:t>
            </a:r>
            <a:r>
              <a:rPr lang="es-MX" sz="2000" dirty="0"/>
              <a:t>minería </a:t>
            </a:r>
            <a:r>
              <a:rPr lang="es-MX" sz="2000" dirty="0" smtClean="0"/>
              <a:t/>
            </a:r>
            <a:br>
              <a:rPr lang="es-MX" sz="2000" dirty="0" smtClean="0"/>
            </a:br>
            <a:r>
              <a:rPr lang="es-MX" sz="2000" dirty="0" smtClean="0"/>
              <a:t>de </a:t>
            </a:r>
            <a:r>
              <a:rPr lang="es-MX" sz="2000" dirty="0"/>
              <a:t>datos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000" dirty="0" smtClean="0"/>
              <a:t>Herramientas de </a:t>
            </a:r>
            <a:r>
              <a:rPr lang="es-MX" sz="2000" dirty="0"/>
              <a:t>consulta </a:t>
            </a:r>
            <a:r>
              <a:rPr lang="es-MX" sz="2000" dirty="0" smtClean="0"/>
              <a:t/>
            </a:r>
            <a:br>
              <a:rPr lang="es-MX" sz="2000" dirty="0" smtClean="0"/>
            </a:br>
            <a:r>
              <a:rPr lang="es-MX" sz="2000" dirty="0" smtClean="0"/>
              <a:t>Herramientas </a:t>
            </a:r>
            <a:r>
              <a:rPr lang="es-MX" sz="2000" dirty="0"/>
              <a:t>de reportes 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s-MX" sz="2000" dirty="0" smtClean="0"/>
              <a:t>Cuadros </a:t>
            </a:r>
            <a:r>
              <a:rPr lang="es-MX" sz="2000" dirty="0"/>
              <a:t>de mando </a:t>
            </a:r>
            <a:r>
              <a:rPr lang="es-MX" sz="2000" dirty="0" err="1"/>
              <a:t>ó</a:t>
            </a:r>
            <a:r>
              <a:rPr lang="es-MX" sz="2000" dirty="0"/>
              <a:t> </a:t>
            </a:r>
            <a:r>
              <a:rPr lang="es-MX" sz="2000" dirty="0" err="1"/>
              <a:t>dashboards</a:t>
            </a:r>
            <a:endParaRPr lang="es-CO" sz="2000" dirty="0"/>
          </a:p>
        </p:txBody>
      </p:sp>
      <p:sp>
        <p:nvSpPr>
          <p:cNvPr id="4" name="3 CuadroTexto"/>
          <p:cNvSpPr txBox="1"/>
          <p:nvPr/>
        </p:nvSpPr>
        <p:spPr>
          <a:xfrm>
            <a:off x="1648496" y="296214"/>
            <a:ext cx="70330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6000" dirty="0" smtClean="0"/>
              <a:t>Conceptos principales</a:t>
            </a:r>
            <a:endParaRPr lang="es-CO" sz="6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361" y="1311877"/>
            <a:ext cx="7943850" cy="454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10172163" y="5309553"/>
            <a:ext cx="1927538" cy="10467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075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5</a:t>
            </a:fld>
            <a:endParaRPr lang="es-ES_tradnl"/>
          </a:p>
        </p:txBody>
      </p:sp>
      <p:sp>
        <p:nvSpPr>
          <p:cNvPr id="3" name="2 CuadroTexto"/>
          <p:cNvSpPr txBox="1"/>
          <p:nvPr/>
        </p:nvSpPr>
        <p:spPr>
          <a:xfrm>
            <a:off x="1648496" y="296214"/>
            <a:ext cx="479079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6000" dirty="0" smtClean="0"/>
              <a:t>Que pasa hoy?</a:t>
            </a:r>
            <a:endParaRPr lang="es-CO" sz="6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968" y="1311877"/>
            <a:ext cx="9275136" cy="5208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7711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6</a:t>
            </a:fld>
            <a:endParaRPr lang="es-ES_tradnl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808" y="591554"/>
            <a:ext cx="9075172" cy="6038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7950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7</a:t>
            </a:fld>
            <a:endParaRPr lang="es-ES_tradnl"/>
          </a:p>
        </p:txBody>
      </p:sp>
      <p:sp>
        <p:nvSpPr>
          <p:cNvPr id="3" name="2 CuadroTexto"/>
          <p:cNvSpPr txBox="1"/>
          <p:nvPr/>
        </p:nvSpPr>
        <p:spPr>
          <a:xfrm>
            <a:off x="1648496" y="296214"/>
            <a:ext cx="95263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6000" dirty="0"/>
              <a:t>Arquitectura tradicional de BI </a:t>
            </a:r>
            <a:endParaRPr lang="es-CO" sz="6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283" y="1311877"/>
            <a:ext cx="10035710" cy="4609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148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8</a:t>
            </a:fld>
            <a:endParaRPr lang="es-ES_tradnl"/>
          </a:p>
        </p:txBody>
      </p:sp>
      <p:pic>
        <p:nvPicPr>
          <p:cNvPr id="6146" name="Picture 2" descr="Resultado de imagen para arquitectura b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23" y="1131282"/>
            <a:ext cx="11204660" cy="535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1648496" y="270456"/>
            <a:ext cx="95263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6000" dirty="0"/>
              <a:t>Arquitectura tradicional de BI </a:t>
            </a:r>
            <a:endParaRPr lang="es-CO" sz="6000" dirty="0"/>
          </a:p>
        </p:txBody>
      </p:sp>
    </p:spTree>
    <p:extLst>
      <p:ext uri="{BB962C8B-B14F-4D97-AF65-F5344CB8AC3E}">
        <p14:creationId xmlns:p14="http://schemas.microsoft.com/office/powerpoint/2010/main" val="3365427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A3D67-1C99-CA4B-A8FF-3F7FA87D5315}" type="slidenum">
              <a:rPr lang="es-ES_tradnl" smtClean="0"/>
              <a:t>9</a:t>
            </a:fld>
            <a:endParaRPr lang="es-ES_tradnl"/>
          </a:p>
        </p:txBody>
      </p:sp>
      <p:sp>
        <p:nvSpPr>
          <p:cNvPr id="3" name="2 CuadroTexto"/>
          <p:cNvSpPr txBox="1"/>
          <p:nvPr/>
        </p:nvSpPr>
        <p:spPr>
          <a:xfrm>
            <a:off x="1648496" y="296214"/>
            <a:ext cx="5137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6000" dirty="0" smtClean="0"/>
              <a:t>Metodología </a:t>
            </a:r>
            <a:r>
              <a:rPr lang="es-MX" sz="6000" dirty="0"/>
              <a:t>BI </a:t>
            </a:r>
            <a:endParaRPr lang="es-CO" sz="6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94" y="1185861"/>
            <a:ext cx="9311425" cy="5427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791823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B1B367B95F05A46AD79F531E0B12249" ma:contentTypeVersion="8" ma:contentTypeDescription="Crear nuevo documento." ma:contentTypeScope="" ma:versionID="dc50ad310d643cacd280548fa09d190d">
  <xsd:schema xmlns:xsd="http://www.w3.org/2001/XMLSchema" xmlns:xs="http://www.w3.org/2001/XMLSchema" xmlns:p="http://schemas.microsoft.com/office/2006/metadata/properties" xmlns:ns2="28c133c1-f39f-47ef-88b0-6463f35cce5c" xmlns:ns3="ef85bb3e-2804-46d3-905f-c22ca17669c2" targetNamespace="http://schemas.microsoft.com/office/2006/metadata/properties" ma:root="true" ma:fieldsID="af2441aa6070549c5af0a8ced53ff023" ns2:_="" ns3:_="">
    <xsd:import namespace="28c133c1-f39f-47ef-88b0-6463f35cce5c"/>
    <xsd:import namespace="ef85bb3e-2804-46d3-905f-c22ca17669c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c133c1-f39f-47ef-88b0-6463f35cce5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85bb3e-2804-46d3-905f-c22ca17669c2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do con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les de uso compartido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F3C8BF2-1500-4CD2-B9E3-78B97800A0C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ECA2253-4DBF-4925-AC13-56BBD6754C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4FE5158-8BBD-41C2-9B02-BFBDDF1E1C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c133c1-f39f-47ef-88b0-6463f35cce5c"/>
    <ds:schemaRef ds:uri="ef85bb3e-2804-46d3-905f-c22ca17669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1344</TotalTime>
  <Words>457</Words>
  <Application>Microsoft Office PowerPoint</Application>
  <PresentationFormat>Personalizado</PresentationFormat>
  <Paragraphs>100</Paragraphs>
  <Slides>26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27" baseType="lpstr">
      <vt:lpstr>Tema de Office</vt:lpstr>
      <vt:lpstr>Inteligencia de negocios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Análisis de requerimientos</vt:lpstr>
      <vt:lpstr>Análisis de requerimientos</vt:lpstr>
      <vt:lpstr>Análisis de requerimientos</vt:lpstr>
      <vt:lpstr>Modelamiento dimensional</vt:lpstr>
      <vt:lpstr>Presentación de PowerPoint</vt:lpstr>
      <vt:lpstr>Modelamiento dimensional</vt:lpstr>
      <vt:lpstr>Modelamiento dimensional</vt:lpstr>
      <vt:lpstr>Modelamiento dimensional</vt:lpstr>
      <vt:lpstr>Modelamiento dimensional</vt:lpstr>
      <vt:lpstr>Cubos</vt:lpstr>
      <vt:lpstr>Esquema estrella</vt:lpstr>
      <vt:lpstr>Esquema copo de nieve</vt:lpstr>
      <vt:lpstr>Presentación de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Juan Carlos Villa Jaramillo</dc:creator>
  <cp:lastModifiedBy>Mario Fernando Castillo Sarria</cp:lastModifiedBy>
  <cp:revision>46</cp:revision>
  <dcterms:created xsi:type="dcterms:W3CDTF">2018-06-25T18:49:12Z</dcterms:created>
  <dcterms:modified xsi:type="dcterms:W3CDTF">2018-09-13T03:40:32Z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0x010100DB1B367B95F05A46AD79F531E0B12249</vt:lpwstr>
  </property>
</Properties>
</file>